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8" r:id="rId4"/>
    <p:sldId id="286" r:id="rId5"/>
    <p:sldId id="283" r:id="rId6"/>
    <p:sldId id="289" r:id="rId7"/>
    <p:sldId id="284" r:id="rId8"/>
    <p:sldId id="285"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FF5555"/>
    <a:srgbClr val="3333CC"/>
    <a:srgbClr val="CCCCFF"/>
    <a:srgbClr val="99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4600"/>
  </p:normalViewPr>
  <p:slideViewPr>
    <p:cSldViewPr>
      <p:cViewPr varScale="1">
        <p:scale>
          <a:sx n="83" d="100"/>
          <a:sy n="83" d="100"/>
        </p:scale>
        <p:origin x="-15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6" name="Rectangle 4"/>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7" name="Rectangle 5"/>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8" name="Rectangle 6"/>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9" name="Rectangle 7"/>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 name="Rectangle 8"/>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1" name="Rectangle 9"/>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2" name="Rectangle 10"/>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3" name="Rectangle 11"/>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4" name="Rectangle 12"/>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p:spPr>
          <p:txBody>
            <a:bodyPr wrap="none" anchor="ctr"/>
            <a:lstStyle/>
            <a:p>
              <a:pPr algn="ctr">
                <a:defRPr/>
              </a:pPr>
              <a:endParaRPr kumimoji="1" lang="ru-RU" sz="2400">
                <a:latin typeface="굴림" pitchFamily="50" charset="-127"/>
              </a:endParaRPr>
            </a:p>
          </p:txBody>
        </p:sp>
        <p:sp>
          <p:nvSpPr>
            <p:cNvPr id="15" name="Rectangle 13"/>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p:spPr>
          <p:txBody>
            <a:bodyPr wrap="none" anchor="ctr"/>
            <a:lstStyle/>
            <a:p>
              <a:pPr algn="ctr">
                <a:defRPr/>
              </a:pPr>
              <a:endParaRPr kumimoji="1" lang="ru-RU" sz="2400">
                <a:latin typeface="굴림" pitchFamily="50" charset="-127"/>
              </a:endParaRPr>
            </a:p>
          </p:txBody>
        </p:sp>
        <p:sp>
          <p:nvSpPr>
            <p:cNvPr id="16" name="Line 14"/>
            <p:cNvSpPr>
              <a:spLocks noChangeShapeType="1"/>
            </p:cNvSpPr>
            <p:nvPr/>
          </p:nvSpPr>
          <p:spPr bwMode="auto">
            <a:xfrm flipV="1">
              <a:off x="288" y="192"/>
              <a:ext cx="0" cy="4128"/>
            </a:xfrm>
            <a:prstGeom prst="line">
              <a:avLst/>
            </a:prstGeom>
            <a:noFill/>
            <a:ln w="76200">
              <a:solidFill>
                <a:srgbClr val="808080"/>
              </a:solidFill>
              <a:round/>
              <a:headEnd/>
              <a:tailEnd/>
            </a:ln>
            <a:effectLst/>
          </p:spPr>
          <p:txBody>
            <a:bodyPr wrap="none" anchor="ctr"/>
            <a:lstStyle/>
            <a:p>
              <a:pPr>
                <a:defRPr/>
              </a:pPr>
              <a:endParaRPr lang="en-US"/>
            </a:p>
          </p:txBody>
        </p:sp>
        <p:sp>
          <p:nvSpPr>
            <p:cNvPr id="17" name="Line 15"/>
            <p:cNvSpPr>
              <a:spLocks noChangeShapeType="1"/>
            </p:cNvSpPr>
            <p:nvPr/>
          </p:nvSpPr>
          <p:spPr bwMode="auto">
            <a:xfrm>
              <a:off x="288" y="4224"/>
              <a:ext cx="5472" cy="0"/>
            </a:xfrm>
            <a:prstGeom prst="line">
              <a:avLst/>
            </a:prstGeom>
            <a:noFill/>
            <a:ln w="57150">
              <a:solidFill>
                <a:srgbClr val="808080"/>
              </a:solidFill>
              <a:round/>
              <a:headEnd/>
              <a:tailEnd/>
            </a:ln>
            <a:effectLst/>
          </p:spPr>
          <p:txBody>
            <a:bodyPr wrap="none" anchor="ctr"/>
            <a:lstStyle/>
            <a:p>
              <a:pPr>
                <a:defRPr/>
              </a:pPr>
              <a:endParaRPr lang="en-US"/>
            </a:p>
          </p:txBody>
        </p:sp>
        <p:sp>
          <p:nvSpPr>
            <p:cNvPr id="18" name="Line 16"/>
            <p:cNvSpPr>
              <a:spLocks noChangeShapeType="1"/>
            </p:cNvSpPr>
            <p:nvPr/>
          </p:nvSpPr>
          <p:spPr bwMode="auto">
            <a:xfrm flipV="1">
              <a:off x="5520" y="0"/>
              <a:ext cx="0" cy="4224"/>
            </a:xfrm>
            <a:prstGeom prst="line">
              <a:avLst/>
            </a:prstGeom>
            <a:noFill/>
            <a:ln w="57150">
              <a:solidFill>
                <a:srgbClr val="808080"/>
              </a:solidFill>
              <a:round/>
              <a:headEnd/>
              <a:tailEnd/>
            </a:ln>
            <a:effectLst/>
          </p:spPr>
          <p:txBody>
            <a:bodyPr wrap="none" anchor="ctr"/>
            <a:lstStyle/>
            <a:p>
              <a:pPr>
                <a:defRPr/>
              </a:pPr>
              <a:endParaRPr lang="en-US"/>
            </a:p>
          </p:txBody>
        </p:sp>
        <p:sp>
          <p:nvSpPr>
            <p:cNvPr id="19" name="Line 17"/>
            <p:cNvSpPr>
              <a:spLocks noChangeShapeType="1"/>
            </p:cNvSpPr>
            <p:nvPr/>
          </p:nvSpPr>
          <p:spPr bwMode="auto">
            <a:xfrm>
              <a:off x="0" y="192"/>
              <a:ext cx="5760" cy="0"/>
            </a:xfrm>
            <a:prstGeom prst="line">
              <a:avLst/>
            </a:prstGeom>
            <a:noFill/>
            <a:ln w="38100">
              <a:solidFill>
                <a:srgbClr val="808080"/>
              </a:solidFill>
              <a:round/>
              <a:headEnd/>
              <a:tailEnd/>
            </a:ln>
            <a:effectLst/>
          </p:spPr>
          <p:txBody>
            <a:bodyPr wrap="none" anchor="ctr"/>
            <a:lstStyle/>
            <a:p>
              <a:pPr>
                <a:defRPr/>
              </a:pPr>
              <a:endParaRPr lang="en-US"/>
            </a:p>
          </p:txBody>
        </p:sp>
        <p:sp>
          <p:nvSpPr>
            <p:cNvPr id="20" name="Line 18"/>
            <p:cNvSpPr>
              <a:spLocks noChangeShapeType="1"/>
            </p:cNvSpPr>
            <p:nvPr/>
          </p:nvSpPr>
          <p:spPr bwMode="auto">
            <a:xfrm flipH="1">
              <a:off x="3600" y="288"/>
              <a:ext cx="2160" cy="0"/>
            </a:xfrm>
            <a:prstGeom prst="line">
              <a:avLst/>
            </a:prstGeom>
            <a:noFill/>
            <a:ln w="19050">
              <a:solidFill>
                <a:srgbClr val="808080"/>
              </a:solidFill>
              <a:round/>
              <a:headEnd/>
              <a:tailEnd/>
            </a:ln>
            <a:effectLst/>
          </p:spPr>
          <p:txBody>
            <a:bodyPr wrap="none" anchor="ctr"/>
            <a:lstStyle/>
            <a:p>
              <a:pPr>
                <a:defRPr/>
              </a:pPr>
              <a:endParaRPr lang="en-US"/>
            </a:p>
          </p:txBody>
        </p:sp>
        <p:sp>
          <p:nvSpPr>
            <p:cNvPr id="21" name="Line 19"/>
            <p:cNvSpPr>
              <a:spLocks noChangeShapeType="1"/>
            </p:cNvSpPr>
            <p:nvPr/>
          </p:nvSpPr>
          <p:spPr bwMode="auto">
            <a:xfrm flipV="1">
              <a:off x="3600" y="0"/>
              <a:ext cx="0" cy="288"/>
            </a:xfrm>
            <a:prstGeom prst="line">
              <a:avLst/>
            </a:prstGeom>
            <a:noFill/>
            <a:ln w="19050">
              <a:solidFill>
                <a:srgbClr val="808080"/>
              </a:solidFill>
              <a:round/>
              <a:headEnd/>
              <a:tailEnd/>
            </a:ln>
            <a:effectLst/>
          </p:spPr>
          <p:txBody>
            <a:bodyPr wrap="none" anchor="ctr"/>
            <a:lstStyle/>
            <a:p>
              <a:pPr>
                <a:defRPr/>
              </a:pPr>
              <a:endParaRPr lang="en-US"/>
            </a:p>
          </p:txBody>
        </p:sp>
        <p:sp>
          <p:nvSpPr>
            <p:cNvPr id="22" name="Line 20"/>
            <p:cNvSpPr>
              <a:spLocks noChangeShapeType="1"/>
            </p:cNvSpPr>
            <p:nvPr/>
          </p:nvSpPr>
          <p:spPr bwMode="auto">
            <a:xfrm>
              <a:off x="5520" y="1248"/>
              <a:ext cx="240" cy="0"/>
            </a:xfrm>
            <a:prstGeom prst="line">
              <a:avLst/>
            </a:prstGeom>
            <a:noFill/>
            <a:ln w="28575">
              <a:solidFill>
                <a:schemeClr val="tx1"/>
              </a:solidFill>
              <a:round/>
              <a:headEnd/>
              <a:tailEnd/>
            </a:ln>
            <a:effectLst/>
          </p:spPr>
          <p:txBody>
            <a:bodyPr wrap="none" anchor="ctr"/>
            <a:lstStyle/>
            <a:p>
              <a:pPr>
                <a:defRPr/>
              </a:pPr>
              <a:endParaRPr lang="en-US"/>
            </a:p>
          </p:txBody>
        </p:sp>
        <p:sp>
          <p:nvSpPr>
            <p:cNvPr id="23" name="Line 21"/>
            <p:cNvSpPr>
              <a:spLocks noChangeShapeType="1"/>
            </p:cNvSpPr>
            <p:nvPr/>
          </p:nvSpPr>
          <p:spPr bwMode="auto">
            <a:xfrm>
              <a:off x="624" y="0"/>
              <a:ext cx="0" cy="672"/>
            </a:xfrm>
            <a:prstGeom prst="line">
              <a:avLst/>
            </a:prstGeom>
            <a:noFill/>
            <a:ln w="19050">
              <a:solidFill>
                <a:srgbClr val="808080"/>
              </a:solidFill>
              <a:round/>
              <a:headEnd/>
              <a:tailEnd/>
            </a:ln>
            <a:effectLst/>
          </p:spPr>
          <p:txBody>
            <a:bodyPr wrap="none" anchor="ctr"/>
            <a:lstStyle/>
            <a:p>
              <a:pPr>
                <a:defRPr/>
              </a:pPr>
              <a:endParaRPr lang="en-US"/>
            </a:p>
          </p:txBody>
        </p:sp>
        <p:sp>
          <p:nvSpPr>
            <p:cNvPr id="24" name="Line 22"/>
            <p:cNvSpPr>
              <a:spLocks noChangeShapeType="1"/>
            </p:cNvSpPr>
            <p:nvPr/>
          </p:nvSpPr>
          <p:spPr bwMode="auto">
            <a:xfrm flipH="1">
              <a:off x="0" y="672"/>
              <a:ext cx="624" cy="0"/>
            </a:xfrm>
            <a:prstGeom prst="line">
              <a:avLst/>
            </a:prstGeom>
            <a:noFill/>
            <a:ln w="28575">
              <a:solidFill>
                <a:srgbClr val="808080"/>
              </a:solidFill>
              <a:round/>
              <a:headEnd/>
              <a:tailEnd/>
            </a:ln>
            <a:effectLst/>
          </p:spPr>
          <p:txBody>
            <a:bodyPr wrap="none" anchor="ctr"/>
            <a:lstStyle/>
            <a:p>
              <a:pPr>
                <a:defRPr/>
              </a:pPr>
              <a:endParaRPr lang="en-US"/>
            </a:p>
          </p:txBody>
        </p:sp>
        <p:sp>
          <p:nvSpPr>
            <p:cNvPr id="25" name="Line 23"/>
            <p:cNvSpPr>
              <a:spLocks noChangeShapeType="1"/>
            </p:cNvSpPr>
            <p:nvPr/>
          </p:nvSpPr>
          <p:spPr bwMode="auto">
            <a:xfrm flipV="1">
              <a:off x="1680" y="3936"/>
              <a:ext cx="0" cy="384"/>
            </a:xfrm>
            <a:prstGeom prst="line">
              <a:avLst/>
            </a:prstGeom>
            <a:noFill/>
            <a:ln w="19050">
              <a:solidFill>
                <a:srgbClr val="808080"/>
              </a:solidFill>
              <a:round/>
              <a:headEnd/>
              <a:tailEnd/>
            </a:ln>
            <a:effectLst/>
          </p:spPr>
          <p:txBody>
            <a:bodyPr wrap="none" anchor="ctr"/>
            <a:lstStyle/>
            <a:p>
              <a:pPr>
                <a:defRPr/>
              </a:pPr>
              <a:endParaRPr lang="en-US"/>
            </a:p>
          </p:txBody>
        </p:sp>
        <p:sp>
          <p:nvSpPr>
            <p:cNvPr id="26" name="Line 24"/>
            <p:cNvSpPr>
              <a:spLocks noChangeShapeType="1"/>
            </p:cNvSpPr>
            <p:nvPr/>
          </p:nvSpPr>
          <p:spPr bwMode="auto">
            <a:xfrm>
              <a:off x="1680" y="3936"/>
              <a:ext cx="4080" cy="0"/>
            </a:xfrm>
            <a:prstGeom prst="line">
              <a:avLst/>
            </a:prstGeom>
            <a:noFill/>
            <a:ln w="19050">
              <a:solidFill>
                <a:srgbClr val="808080"/>
              </a:solidFill>
              <a:round/>
              <a:headEnd/>
              <a:tailEnd/>
            </a:ln>
            <a:effectLst/>
          </p:spPr>
          <p:txBody>
            <a:bodyPr wrap="none" anchor="ctr"/>
            <a:lstStyle/>
            <a:p>
              <a:pPr>
                <a:defRPr/>
              </a:pPr>
              <a:endParaRPr lang="en-US"/>
            </a:p>
          </p:txBody>
        </p:sp>
        <p:sp>
          <p:nvSpPr>
            <p:cNvPr id="27" name="Line 25"/>
            <p:cNvSpPr>
              <a:spLocks noChangeShapeType="1"/>
            </p:cNvSpPr>
            <p:nvPr/>
          </p:nvSpPr>
          <p:spPr bwMode="auto">
            <a:xfrm flipH="1">
              <a:off x="0" y="3312"/>
              <a:ext cx="288" cy="0"/>
            </a:xfrm>
            <a:prstGeom prst="line">
              <a:avLst/>
            </a:prstGeom>
            <a:noFill/>
            <a:ln w="28575">
              <a:solidFill>
                <a:srgbClr val="808080"/>
              </a:solidFill>
              <a:round/>
              <a:headEnd/>
              <a:tailEnd/>
            </a:ln>
            <a:effectLst/>
          </p:spPr>
          <p:txBody>
            <a:bodyPr wrap="none" anchor="ctr"/>
            <a:lstStyle/>
            <a:p>
              <a:pPr>
                <a:defRPr/>
              </a:pPr>
              <a:endParaRPr lang="en-US"/>
            </a:p>
          </p:txBody>
        </p:sp>
        <p:sp>
          <p:nvSpPr>
            <p:cNvPr id="28" name="Line 26"/>
            <p:cNvSpPr>
              <a:spLocks noChangeShapeType="1"/>
            </p:cNvSpPr>
            <p:nvPr/>
          </p:nvSpPr>
          <p:spPr bwMode="auto">
            <a:xfrm flipH="1">
              <a:off x="0" y="3408"/>
              <a:ext cx="288" cy="0"/>
            </a:xfrm>
            <a:prstGeom prst="line">
              <a:avLst/>
            </a:prstGeom>
            <a:noFill/>
            <a:ln w="28575">
              <a:solidFill>
                <a:srgbClr val="808080"/>
              </a:solidFill>
              <a:round/>
              <a:headEnd/>
              <a:tailEnd/>
            </a:ln>
            <a:effectLst/>
          </p:spPr>
          <p:txBody>
            <a:bodyPr wrap="none" anchor="ctr"/>
            <a:lstStyle/>
            <a:p>
              <a:pPr>
                <a:defRPr/>
              </a:pPr>
              <a:endParaRPr lang="en-US"/>
            </a:p>
          </p:txBody>
        </p:sp>
      </p:grpSp>
      <p:sp>
        <p:nvSpPr>
          <p:cNvPr id="3099" name="Rectangle 27"/>
          <p:cNvSpPr>
            <a:spLocks noGrp="1" noChangeArrowheads="1"/>
          </p:cNvSpPr>
          <p:nvPr>
            <p:ph type="ctrTitle"/>
          </p:nvPr>
        </p:nvSpPr>
        <p:spPr>
          <a:xfrm>
            <a:off x="685800" y="2130425"/>
            <a:ext cx="7772400" cy="1470025"/>
          </a:xfrm>
        </p:spPr>
        <p:txBody>
          <a:bodyPr/>
          <a:lstStyle>
            <a:lvl1pPr>
              <a:defRPr/>
            </a:lvl1pPr>
          </a:lstStyle>
          <a:p>
            <a:r>
              <a:rPr lang="ru-RU" smtClean="0"/>
              <a:t>Образец заголовка</a:t>
            </a:r>
            <a:endParaRPr lang="ru-RU"/>
          </a:p>
        </p:txBody>
      </p:sp>
      <p:sp>
        <p:nvSpPr>
          <p:cNvPr id="3100" name="Rectangle 28"/>
          <p:cNvSpPr>
            <a:spLocks noGrp="1" noChangeArrowheads="1"/>
          </p:cNvSpPr>
          <p:nvPr>
            <p:ph type="subTitle" idx="1"/>
          </p:nvPr>
        </p:nvSpPr>
        <p:spPr>
          <a:xfrm>
            <a:off x="1371600" y="3886200"/>
            <a:ext cx="6400800" cy="1752600"/>
          </a:xfrm>
        </p:spPr>
        <p:txBody>
          <a:bodyPr/>
          <a:lstStyle>
            <a:lvl1pPr marL="0" indent="0" algn="ctr">
              <a:buFont typeface="Century Gothic" pitchFamily="34" charset="0"/>
              <a:buNone/>
              <a:defRPr sz="2800"/>
            </a:lvl1pPr>
          </a:lstStyle>
          <a:p>
            <a:r>
              <a:rPr lang="ru-RU" smtClean="0"/>
              <a:t>Образец подзаголовка</a:t>
            </a:r>
            <a:endParaRPr lang="ru-RU"/>
          </a:p>
        </p:txBody>
      </p:sp>
      <p:sp>
        <p:nvSpPr>
          <p:cNvPr id="29" name="Rectangle 32"/>
          <p:cNvSpPr>
            <a:spLocks noGrp="1" noChangeArrowheads="1"/>
          </p:cNvSpPr>
          <p:nvPr>
            <p:ph type="dt" sz="half" idx="10"/>
          </p:nvPr>
        </p:nvSpPr>
        <p:spPr/>
        <p:txBody>
          <a:bodyPr/>
          <a:lstStyle>
            <a:lvl1pPr>
              <a:defRPr smtClean="0"/>
            </a:lvl1pPr>
          </a:lstStyle>
          <a:p>
            <a:pPr>
              <a:defRPr/>
            </a:pPr>
            <a:endParaRPr lang="ru-RU"/>
          </a:p>
        </p:txBody>
      </p:sp>
      <p:sp>
        <p:nvSpPr>
          <p:cNvPr id="30" name="Rectangle 33"/>
          <p:cNvSpPr>
            <a:spLocks noGrp="1" noChangeArrowheads="1"/>
          </p:cNvSpPr>
          <p:nvPr>
            <p:ph type="ftr" sz="quarter" idx="11"/>
          </p:nvPr>
        </p:nvSpPr>
        <p:spPr/>
        <p:txBody>
          <a:bodyPr/>
          <a:lstStyle>
            <a:lvl1pPr>
              <a:defRPr smtClean="0"/>
            </a:lvl1pPr>
          </a:lstStyle>
          <a:p>
            <a:pPr>
              <a:defRPr/>
            </a:pPr>
            <a:endParaRPr lang="ru-RU"/>
          </a:p>
        </p:txBody>
      </p:sp>
      <p:sp>
        <p:nvSpPr>
          <p:cNvPr id="31" name="Rectangle 34"/>
          <p:cNvSpPr>
            <a:spLocks noGrp="1" noChangeArrowheads="1"/>
          </p:cNvSpPr>
          <p:nvPr>
            <p:ph type="sldNum" sz="quarter" idx="12"/>
          </p:nvPr>
        </p:nvSpPr>
        <p:spPr>
          <a:xfrm>
            <a:off x="6553200" y="6264275"/>
            <a:ext cx="2133600" cy="384175"/>
          </a:xfrm>
        </p:spPr>
        <p:txBody>
          <a:bodyPr/>
          <a:lstStyle>
            <a:lvl1pPr>
              <a:defRPr smtClean="0"/>
            </a:lvl1pPr>
          </a:lstStyle>
          <a:p>
            <a:pPr>
              <a:defRPr/>
            </a:pPr>
            <a:fld id="{513844C5-0CAE-45E2-BE03-E7C7551B64E7}" type="slidenum">
              <a:rPr lang="ru-RU"/>
              <a:pPr>
                <a:defRPr/>
              </a:pPr>
              <a:t>‹#›</a:t>
            </a:fld>
            <a:endParaRPr lang="ru-RU"/>
          </a:p>
        </p:txBody>
      </p:sp>
    </p:spTree>
    <p:extLst>
      <p:ext uri="{BB962C8B-B14F-4D97-AF65-F5344CB8AC3E}">
        <p14:creationId xmlns:p14="http://schemas.microsoft.com/office/powerpoint/2010/main" val="223788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1D7F1E7-947C-471E-926C-D2B420C9CAF6}" type="slidenum">
              <a:rPr lang="ru-RU"/>
              <a:pPr>
                <a:defRPr/>
              </a:pPr>
              <a:t>‹#›</a:t>
            </a:fld>
            <a:endParaRPr lang="ru-RU"/>
          </a:p>
        </p:txBody>
      </p:sp>
    </p:spTree>
    <p:extLst>
      <p:ext uri="{BB962C8B-B14F-4D97-AF65-F5344CB8AC3E}">
        <p14:creationId xmlns:p14="http://schemas.microsoft.com/office/powerpoint/2010/main" val="125715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91A8FB5-511C-4C28-AA9A-FC4374F05150}" type="slidenum">
              <a:rPr lang="ru-RU"/>
              <a:pPr>
                <a:defRPr/>
              </a:pPr>
              <a:t>‹#›</a:t>
            </a:fld>
            <a:endParaRPr lang="ru-RU"/>
          </a:p>
        </p:txBody>
      </p:sp>
    </p:spTree>
    <p:extLst>
      <p:ext uri="{BB962C8B-B14F-4D97-AF65-F5344CB8AC3E}">
        <p14:creationId xmlns:p14="http://schemas.microsoft.com/office/powerpoint/2010/main" val="360202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F168D12-DB03-482D-B6E4-3909F815147B}" type="slidenum">
              <a:rPr lang="ru-RU"/>
              <a:pPr>
                <a:defRPr/>
              </a:pPr>
              <a:t>‹#›</a:t>
            </a:fld>
            <a:endParaRPr lang="ru-RU"/>
          </a:p>
        </p:txBody>
      </p:sp>
    </p:spTree>
    <p:extLst>
      <p:ext uri="{BB962C8B-B14F-4D97-AF65-F5344CB8AC3E}">
        <p14:creationId xmlns:p14="http://schemas.microsoft.com/office/powerpoint/2010/main" val="288161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1C3346C-86F3-4693-B808-5EA37B19FB50}" type="slidenum">
              <a:rPr lang="ru-RU"/>
              <a:pPr>
                <a:defRPr/>
              </a:pPr>
              <a:t>‹#›</a:t>
            </a:fld>
            <a:endParaRPr lang="ru-RU"/>
          </a:p>
        </p:txBody>
      </p:sp>
    </p:spTree>
    <p:extLst>
      <p:ext uri="{BB962C8B-B14F-4D97-AF65-F5344CB8AC3E}">
        <p14:creationId xmlns:p14="http://schemas.microsoft.com/office/powerpoint/2010/main" val="203697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F102753-F70E-4C80-979F-0BA73C095661}" type="slidenum">
              <a:rPr lang="ru-RU"/>
              <a:pPr>
                <a:defRPr/>
              </a:pPr>
              <a:t>‹#›</a:t>
            </a:fld>
            <a:endParaRPr lang="ru-RU"/>
          </a:p>
        </p:txBody>
      </p:sp>
    </p:spTree>
    <p:extLst>
      <p:ext uri="{BB962C8B-B14F-4D97-AF65-F5344CB8AC3E}">
        <p14:creationId xmlns:p14="http://schemas.microsoft.com/office/powerpoint/2010/main" val="206816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ADCE70C-E1BC-47B9-9258-9745B1521FEC}" type="slidenum">
              <a:rPr lang="ru-RU"/>
              <a:pPr>
                <a:defRPr/>
              </a:pPr>
              <a:t>‹#›</a:t>
            </a:fld>
            <a:endParaRPr lang="ru-RU"/>
          </a:p>
        </p:txBody>
      </p:sp>
    </p:spTree>
    <p:extLst>
      <p:ext uri="{BB962C8B-B14F-4D97-AF65-F5344CB8AC3E}">
        <p14:creationId xmlns:p14="http://schemas.microsoft.com/office/powerpoint/2010/main" val="357457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F616475-3CF8-4AC7-B020-A39FDEE4A8A0}" type="slidenum">
              <a:rPr lang="ru-RU"/>
              <a:pPr>
                <a:defRPr/>
              </a:pPr>
              <a:t>‹#›</a:t>
            </a:fld>
            <a:endParaRPr lang="ru-RU"/>
          </a:p>
        </p:txBody>
      </p:sp>
    </p:spTree>
    <p:extLst>
      <p:ext uri="{BB962C8B-B14F-4D97-AF65-F5344CB8AC3E}">
        <p14:creationId xmlns:p14="http://schemas.microsoft.com/office/powerpoint/2010/main" val="390984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ECA6CDF-A7F9-47F1-B647-9D0E1BF10026}" type="slidenum">
              <a:rPr lang="ru-RU"/>
              <a:pPr>
                <a:defRPr/>
              </a:pPr>
              <a:t>‹#›</a:t>
            </a:fld>
            <a:endParaRPr lang="ru-RU"/>
          </a:p>
        </p:txBody>
      </p:sp>
    </p:spTree>
    <p:extLst>
      <p:ext uri="{BB962C8B-B14F-4D97-AF65-F5344CB8AC3E}">
        <p14:creationId xmlns:p14="http://schemas.microsoft.com/office/powerpoint/2010/main" val="1389566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FB49559-67A3-4CDA-A5EE-9895EE074BD7}" type="slidenum">
              <a:rPr lang="ru-RU"/>
              <a:pPr>
                <a:defRPr/>
              </a:pPr>
              <a:t>‹#›</a:t>
            </a:fld>
            <a:endParaRPr lang="ru-RU"/>
          </a:p>
        </p:txBody>
      </p:sp>
    </p:spTree>
    <p:extLst>
      <p:ext uri="{BB962C8B-B14F-4D97-AF65-F5344CB8AC3E}">
        <p14:creationId xmlns:p14="http://schemas.microsoft.com/office/powerpoint/2010/main" val="1204789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995B481-5DDA-4BC6-A7B8-50E77DDF928D}" type="slidenum">
              <a:rPr lang="ru-RU"/>
              <a:pPr>
                <a:defRPr/>
              </a:pPr>
              <a:t>‹#›</a:t>
            </a:fld>
            <a:endParaRPr lang="ru-RU"/>
          </a:p>
        </p:txBody>
      </p:sp>
    </p:spTree>
    <p:extLst>
      <p:ext uri="{BB962C8B-B14F-4D97-AF65-F5344CB8AC3E}">
        <p14:creationId xmlns:p14="http://schemas.microsoft.com/office/powerpoint/2010/main" val="2587083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5760" cy="4320"/>
          </a:xfrm>
        </p:grpSpPr>
        <p:sp>
          <p:nvSpPr>
            <p:cNvPr id="1032" name="Rectangle 8"/>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3" name="Rectangle 9"/>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4" name="Rectangle 10"/>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5" name="Rectangle 11"/>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6" name="Rectangle 12"/>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7" name="Rectangle 13"/>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8" name="Rectangle 14"/>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39" name="Rectangle 15"/>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40" name="Rectangle 16"/>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ru-RU" sz="2400">
                <a:latin typeface="굴림" pitchFamily="50" charset="-127"/>
              </a:endParaRPr>
            </a:p>
          </p:txBody>
        </p:sp>
        <p:sp>
          <p:nvSpPr>
            <p:cNvPr id="1041" name="Rectangle 17"/>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p:spPr>
          <p:txBody>
            <a:bodyPr wrap="none" anchor="ctr"/>
            <a:lstStyle/>
            <a:p>
              <a:pPr algn="ctr">
                <a:defRPr/>
              </a:pPr>
              <a:endParaRPr kumimoji="1" lang="ru-RU" sz="2400">
                <a:latin typeface="굴림" pitchFamily="50" charset="-127"/>
              </a:endParaRPr>
            </a:p>
          </p:txBody>
        </p:sp>
        <p:sp>
          <p:nvSpPr>
            <p:cNvPr id="1042" name="Rectangle 18"/>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p:spPr>
          <p:txBody>
            <a:bodyPr wrap="none" anchor="ctr"/>
            <a:lstStyle/>
            <a:p>
              <a:pPr algn="ctr">
                <a:defRPr/>
              </a:pPr>
              <a:endParaRPr kumimoji="1" lang="ru-RU" sz="2400">
                <a:latin typeface="굴림" pitchFamily="50" charset="-127"/>
              </a:endParaRPr>
            </a:p>
          </p:txBody>
        </p:sp>
        <p:sp>
          <p:nvSpPr>
            <p:cNvPr id="1043" name="Line 19"/>
            <p:cNvSpPr>
              <a:spLocks noChangeShapeType="1"/>
            </p:cNvSpPr>
            <p:nvPr/>
          </p:nvSpPr>
          <p:spPr bwMode="auto">
            <a:xfrm flipV="1">
              <a:off x="288" y="192"/>
              <a:ext cx="0" cy="4128"/>
            </a:xfrm>
            <a:prstGeom prst="line">
              <a:avLst/>
            </a:prstGeom>
            <a:noFill/>
            <a:ln w="76200">
              <a:solidFill>
                <a:srgbClr val="808080"/>
              </a:solidFill>
              <a:round/>
              <a:headEnd/>
              <a:tailEnd/>
            </a:ln>
            <a:effectLst/>
          </p:spPr>
          <p:txBody>
            <a:bodyPr wrap="none" anchor="ctr"/>
            <a:lstStyle/>
            <a:p>
              <a:pPr>
                <a:defRPr/>
              </a:pPr>
              <a:endParaRPr lang="en-US"/>
            </a:p>
          </p:txBody>
        </p:sp>
        <p:sp>
          <p:nvSpPr>
            <p:cNvPr id="1044" name="Line 20"/>
            <p:cNvSpPr>
              <a:spLocks noChangeShapeType="1"/>
            </p:cNvSpPr>
            <p:nvPr/>
          </p:nvSpPr>
          <p:spPr bwMode="auto">
            <a:xfrm>
              <a:off x="288" y="4224"/>
              <a:ext cx="5472" cy="0"/>
            </a:xfrm>
            <a:prstGeom prst="line">
              <a:avLst/>
            </a:prstGeom>
            <a:noFill/>
            <a:ln w="57150">
              <a:solidFill>
                <a:srgbClr val="808080"/>
              </a:solidFill>
              <a:round/>
              <a:headEnd/>
              <a:tailEnd/>
            </a:ln>
            <a:effectLst/>
          </p:spPr>
          <p:txBody>
            <a:bodyPr wrap="none" anchor="ctr"/>
            <a:lstStyle/>
            <a:p>
              <a:pPr>
                <a:defRPr/>
              </a:pPr>
              <a:endParaRPr lang="en-US"/>
            </a:p>
          </p:txBody>
        </p:sp>
        <p:sp>
          <p:nvSpPr>
            <p:cNvPr id="1045" name="Line 21"/>
            <p:cNvSpPr>
              <a:spLocks noChangeShapeType="1"/>
            </p:cNvSpPr>
            <p:nvPr/>
          </p:nvSpPr>
          <p:spPr bwMode="auto">
            <a:xfrm flipV="1">
              <a:off x="5520" y="0"/>
              <a:ext cx="0" cy="4224"/>
            </a:xfrm>
            <a:prstGeom prst="line">
              <a:avLst/>
            </a:prstGeom>
            <a:noFill/>
            <a:ln w="57150">
              <a:solidFill>
                <a:srgbClr val="808080"/>
              </a:solidFill>
              <a:round/>
              <a:headEnd/>
              <a:tailEnd/>
            </a:ln>
            <a:effectLst/>
          </p:spPr>
          <p:txBody>
            <a:bodyPr wrap="none" anchor="ctr"/>
            <a:lstStyle/>
            <a:p>
              <a:pPr>
                <a:defRPr/>
              </a:pPr>
              <a:endParaRPr lang="en-US"/>
            </a:p>
          </p:txBody>
        </p:sp>
        <p:sp>
          <p:nvSpPr>
            <p:cNvPr id="1046" name="Line 22"/>
            <p:cNvSpPr>
              <a:spLocks noChangeShapeType="1"/>
            </p:cNvSpPr>
            <p:nvPr/>
          </p:nvSpPr>
          <p:spPr bwMode="auto">
            <a:xfrm>
              <a:off x="0" y="192"/>
              <a:ext cx="5760" cy="0"/>
            </a:xfrm>
            <a:prstGeom prst="line">
              <a:avLst/>
            </a:prstGeom>
            <a:noFill/>
            <a:ln w="38100">
              <a:solidFill>
                <a:srgbClr val="808080"/>
              </a:solidFill>
              <a:round/>
              <a:headEnd/>
              <a:tailEnd/>
            </a:ln>
            <a:effectLst/>
          </p:spPr>
          <p:txBody>
            <a:bodyPr wrap="none" anchor="ctr"/>
            <a:lstStyle/>
            <a:p>
              <a:pPr>
                <a:defRPr/>
              </a:pPr>
              <a:endParaRPr lang="en-US"/>
            </a:p>
          </p:txBody>
        </p:sp>
        <p:sp>
          <p:nvSpPr>
            <p:cNvPr id="1047" name="Line 23"/>
            <p:cNvSpPr>
              <a:spLocks noChangeShapeType="1"/>
            </p:cNvSpPr>
            <p:nvPr/>
          </p:nvSpPr>
          <p:spPr bwMode="auto">
            <a:xfrm flipH="1">
              <a:off x="3600" y="288"/>
              <a:ext cx="2160" cy="0"/>
            </a:xfrm>
            <a:prstGeom prst="line">
              <a:avLst/>
            </a:prstGeom>
            <a:noFill/>
            <a:ln w="19050">
              <a:solidFill>
                <a:srgbClr val="808080"/>
              </a:solidFill>
              <a:round/>
              <a:headEnd/>
              <a:tailEnd/>
            </a:ln>
            <a:effectLst/>
          </p:spPr>
          <p:txBody>
            <a:bodyPr wrap="none" anchor="ctr"/>
            <a:lstStyle/>
            <a:p>
              <a:pPr>
                <a:defRPr/>
              </a:pPr>
              <a:endParaRPr lang="en-US"/>
            </a:p>
          </p:txBody>
        </p:sp>
        <p:sp>
          <p:nvSpPr>
            <p:cNvPr id="1048" name="Line 24"/>
            <p:cNvSpPr>
              <a:spLocks noChangeShapeType="1"/>
            </p:cNvSpPr>
            <p:nvPr/>
          </p:nvSpPr>
          <p:spPr bwMode="auto">
            <a:xfrm flipV="1">
              <a:off x="3600" y="0"/>
              <a:ext cx="0" cy="288"/>
            </a:xfrm>
            <a:prstGeom prst="line">
              <a:avLst/>
            </a:prstGeom>
            <a:noFill/>
            <a:ln w="19050">
              <a:solidFill>
                <a:srgbClr val="808080"/>
              </a:solidFill>
              <a:round/>
              <a:headEnd/>
              <a:tailEnd/>
            </a:ln>
            <a:effectLst/>
          </p:spPr>
          <p:txBody>
            <a:bodyPr wrap="none" anchor="ctr"/>
            <a:lstStyle/>
            <a:p>
              <a:pPr>
                <a:defRPr/>
              </a:pPr>
              <a:endParaRPr lang="en-US"/>
            </a:p>
          </p:txBody>
        </p:sp>
        <p:sp>
          <p:nvSpPr>
            <p:cNvPr id="1049" name="Line 25"/>
            <p:cNvSpPr>
              <a:spLocks noChangeShapeType="1"/>
            </p:cNvSpPr>
            <p:nvPr/>
          </p:nvSpPr>
          <p:spPr bwMode="auto">
            <a:xfrm>
              <a:off x="5520" y="1248"/>
              <a:ext cx="240" cy="0"/>
            </a:xfrm>
            <a:prstGeom prst="line">
              <a:avLst/>
            </a:prstGeom>
            <a:noFill/>
            <a:ln w="28575">
              <a:solidFill>
                <a:schemeClr val="tx1"/>
              </a:solidFill>
              <a:round/>
              <a:headEnd/>
              <a:tailEnd/>
            </a:ln>
            <a:effectLst/>
          </p:spPr>
          <p:txBody>
            <a:bodyPr wrap="none" anchor="ctr"/>
            <a:lstStyle/>
            <a:p>
              <a:pPr>
                <a:defRPr/>
              </a:pPr>
              <a:endParaRPr lang="en-US"/>
            </a:p>
          </p:txBody>
        </p:sp>
        <p:sp>
          <p:nvSpPr>
            <p:cNvPr id="1050" name="Line 26"/>
            <p:cNvSpPr>
              <a:spLocks noChangeShapeType="1"/>
            </p:cNvSpPr>
            <p:nvPr/>
          </p:nvSpPr>
          <p:spPr bwMode="auto">
            <a:xfrm>
              <a:off x="624" y="0"/>
              <a:ext cx="0" cy="672"/>
            </a:xfrm>
            <a:prstGeom prst="line">
              <a:avLst/>
            </a:prstGeom>
            <a:noFill/>
            <a:ln w="19050">
              <a:solidFill>
                <a:srgbClr val="808080"/>
              </a:solidFill>
              <a:round/>
              <a:headEnd/>
              <a:tailEnd/>
            </a:ln>
            <a:effectLst/>
          </p:spPr>
          <p:txBody>
            <a:bodyPr wrap="none" anchor="ctr"/>
            <a:lstStyle/>
            <a:p>
              <a:pPr>
                <a:defRPr/>
              </a:pPr>
              <a:endParaRPr lang="en-US"/>
            </a:p>
          </p:txBody>
        </p:sp>
        <p:sp>
          <p:nvSpPr>
            <p:cNvPr id="1051" name="Line 27"/>
            <p:cNvSpPr>
              <a:spLocks noChangeShapeType="1"/>
            </p:cNvSpPr>
            <p:nvPr/>
          </p:nvSpPr>
          <p:spPr bwMode="auto">
            <a:xfrm flipH="1">
              <a:off x="0" y="672"/>
              <a:ext cx="624" cy="0"/>
            </a:xfrm>
            <a:prstGeom prst="line">
              <a:avLst/>
            </a:prstGeom>
            <a:noFill/>
            <a:ln w="28575">
              <a:solidFill>
                <a:srgbClr val="808080"/>
              </a:solidFill>
              <a:round/>
              <a:headEnd/>
              <a:tailEnd/>
            </a:ln>
            <a:effectLst/>
          </p:spPr>
          <p:txBody>
            <a:bodyPr wrap="none" anchor="ctr"/>
            <a:lstStyle/>
            <a:p>
              <a:pPr>
                <a:defRPr/>
              </a:pPr>
              <a:endParaRPr lang="en-US"/>
            </a:p>
          </p:txBody>
        </p:sp>
        <p:sp>
          <p:nvSpPr>
            <p:cNvPr id="1052" name="Line 28"/>
            <p:cNvSpPr>
              <a:spLocks noChangeShapeType="1"/>
            </p:cNvSpPr>
            <p:nvPr/>
          </p:nvSpPr>
          <p:spPr bwMode="auto">
            <a:xfrm flipV="1">
              <a:off x="1680" y="3936"/>
              <a:ext cx="0" cy="384"/>
            </a:xfrm>
            <a:prstGeom prst="line">
              <a:avLst/>
            </a:prstGeom>
            <a:noFill/>
            <a:ln w="19050">
              <a:solidFill>
                <a:srgbClr val="808080"/>
              </a:solidFill>
              <a:round/>
              <a:headEnd/>
              <a:tailEnd/>
            </a:ln>
            <a:effectLst/>
          </p:spPr>
          <p:txBody>
            <a:bodyPr wrap="none" anchor="ctr"/>
            <a:lstStyle/>
            <a:p>
              <a:pPr>
                <a:defRPr/>
              </a:pPr>
              <a:endParaRPr lang="en-US"/>
            </a:p>
          </p:txBody>
        </p:sp>
        <p:sp>
          <p:nvSpPr>
            <p:cNvPr id="1053" name="Line 29"/>
            <p:cNvSpPr>
              <a:spLocks noChangeShapeType="1"/>
            </p:cNvSpPr>
            <p:nvPr/>
          </p:nvSpPr>
          <p:spPr bwMode="auto">
            <a:xfrm>
              <a:off x="1680" y="3936"/>
              <a:ext cx="4080" cy="0"/>
            </a:xfrm>
            <a:prstGeom prst="line">
              <a:avLst/>
            </a:prstGeom>
            <a:noFill/>
            <a:ln w="19050">
              <a:solidFill>
                <a:srgbClr val="808080"/>
              </a:solidFill>
              <a:round/>
              <a:headEnd/>
              <a:tailEnd/>
            </a:ln>
            <a:effectLst/>
          </p:spPr>
          <p:txBody>
            <a:bodyPr wrap="none" anchor="ctr"/>
            <a:lstStyle/>
            <a:p>
              <a:pPr>
                <a:defRPr/>
              </a:pPr>
              <a:endParaRPr lang="en-US"/>
            </a:p>
          </p:txBody>
        </p:sp>
        <p:sp>
          <p:nvSpPr>
            <p:cNvPr id="1054" name="Line 30"/>
            <p:cNvSpPr>
              <a:spLocks noChangeShapeType="1"/>
            </p:cNvSpPr>
            <p:nvPr/>
          </p:nvSpPr>
          <p:spPr bwMode="auto">
            <a:xfrm flipH="1">
              <a:off x="0" y="3312"/>
              <a:ext cx="288" cy="0"/>
            </a:xfrm>
            <a:prstGeom prst="line">
              <a:avLst/>
            </a:prstGeom>
            <a:noFill/>
            <a:ln w="28575">
              <a:solidFill>
                <a:srgbClr val="808080"/>
              </a:solidFill>
              <a:round/>
              <a:headEnd/>
              <a:tailEnd/>
            </a:ln>
            <a:effectLst/>
          </p:spPr>
          <p:txBody>
            <a:bodyPr wrap="none" anchor="ctr"/>
            <a:lstStyle/>
            <a:p>
              <a:pPr>
                <a:defRPr/>
              </a:pPr>
              <a:endParaRPr lang="en-US"/>
            </a:p>
          </p:txBody>
        </p:sp>
        <p:sp>
          <p:nvSpPr>
            <p:cNvPr id="1055" name="Line 31"/>
            <p:cNvSpPr>
              <a:spLocks noChangeShapeType="1"/>
            </p:cNvSpPr>
            <p:nvPr/>
          </p:nvSpPr>
          <p:spPr bwMode="auto">
            <a:xfrm flipH="1">
              <a:off x="0" y="3408"/>
              <a:ext cx="288" cy="0"/>
            </a:xfrm>
            <a:prstGeom prst="line">
              <a:avLst/>
            </a:prstGeom>
            <a:noFill/>
            <a:ln w="28575">
              <a:solidFill>
                <a:srgbClr val="808080"/>
              </a:solidFill>
              <a:round/>
              <a:headEnd/>
              <a:tailEnd/>
            </a:ln>
            <a:effectLst/>
          </p:spPr>
          <p:txBody>
            <a:bodyPr wrap="none" anchor="ctr"/>
            <a:lstStyle/>
            <a:p>
              <a:pPr>
                <a:defRPr/>
              </a:pPr>
              <a:endParaRPr lang="en-US"/>
            </a:p>
          </p:txBody>
        </p:sp>
      </p:grpSp>
      <p:sp>
        <p:nvSpPr>
          <p:cNvPr id="1027" name="Rectangle 2"/>
          <p:cNvSpPr>
            <a:spLocks noGrp="1" noChangeArrowheads="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 name="Rectangle 4"/>
          <p:cNvSpPr>
            <a:spLocks noGrp="1" noChangeArrowheads="1"/>
          </p:cNvSpPr>
          <p:nvPr>
            <p:ph type="dt" sz="half" idx="2"/>
          </p:nvPr>
        </p:nvSpPr>
        <p:spPr bwMode="auto">
          <a:xfrm>
            <a:off x="457200" y="626427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solidFill>
                  <a:schemeClr val="bg2"/>
                </a:solidFill>
              </a:defRPr>
            </a:lvl1pPr>
          </a:lstStyle>
          <a:p>
            <a:pPr>
              <a:defRPr/>
            </a:pPr>
            <a:endParaRPr lang="ru-RU"/>
          </a:p>
        </p:txBody>
      </p:sp>
      <p:sp>
        <p:nvSpPr>
          <p:cNvPr id="1029" name="Rectangle 5"/>
          <p:cNvSpPr>
            <a:spLocks noGrp="1" noChangeArrowheads="1"/>
          </p:cNvSpPr>
          <p:nvPr>
            <p:ph type="ftr" sz="quarter" idx="3"/>
          </p:nvPr>
        </p:nvSpPr>
        <p:spPr bwMode="auto">
          <a:xfrm>
            <a:off x="3124200" y="6264275"/>
            <a:ext cx="2895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solidFill>
                  <a:schemeClr val="bg2"/>
                </a:solidFill>
              </a:defRPr>
            </a:lvl1pPr>
          </a:lstStyle>
          <a:p>
            <a:pPr>
              <a:defRPr/>
            </a:pPr>
            <a:endParaRPr lang="ru-RU"/>
          </a:p>
        </p:txBody>
      </p:sp>
      <p:sp>
        <p:nvSpPr>
          <p:cNvPr id="1030" name="Rectangle 6"/>
          <p:cNvSpPr>
            <a:spLocks noGrp="1" noChangeArrowheads="1"/>
          </p:cNvSpPr>
          <p:nvPr>
            <p:ph type="sldNum" sz="quarter" idx="4"/>
          </p:nvPr>
        </p:nvSpPr>
        <p:spPr bwMode="auto">
          <a:xfrm>
            <a:off x="6553200" y="6267450"/>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chemeClr val="bg2"/>
                </a:solidFill>
              </a:defRPr>
            </a:lvl1pPr>
          </a:lstStyle>
          <a:p>
            <a:pPr>
              <a:defRPr/>
            </a:pPr>
            <a:fld id="{EA1A060F-0D23-4384-BECF-D88685FA8CF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p:titleStyle>
    <p:body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US" sz="3200" b="1" dirty="0">
                <a:solidFill>
                  <a:schemeClr val="accent5">
                    <a:lumMod val="10000"/>
                  </a:schemeClr>
                </a:solidFill>
              </a:rPr>
              <a:t>ERC Consolidator Grant </a:t>
            </a:r>
            <a:r>
              <a:rPr lang="en-US" sz="3200" b="1" dirty="0">
                <a:solidFill>
                  <a:schemeClr val="accent5">
                    <a:lumMod val="10000"/>
                  </a:schemeClr>
                </a:solidFill>
              </a:rPr>
              <a:t>A</a:t>
            </a:r>
            <a:r>
              <a:rPr lang="en-US" sz="3200" b="1" dirty="0" smtClean="0">
                <a:solidFill>
                  <a:schemeClr val="accent5">
                    <a:lumMod val="10000"/>
                  </a:schemeClr>
                </a:solidFill>
              </a:rPr>
              <a:t>greement </a:t>
            </a:r>
            <a:r>
              <a:rPr lang="en-US" sz="3200" b="1" dirty="0">
                <a:solidFill>
                  <a:schemeClr val="accent5">
                    <a:lumMod val="10000"/>
                  </a:schemeClr>
                </a:solidFill>
              </a:rPr>
              <a:t>No770548 </a:t>
            </a:r>
            <a:endParaRPr lang="ru-RU" sz="3200" b="1" dirty="0" smtClean="0">
              <a:solidFill>
                <a:schemeClr val="accent5">
                  <a:lumMod val="10000"/>
                </a:schemeClr>
              </a:solidFill>
            </a:endParaRPr>
          </a:p>
        </p:txBody>
      </p:sp>
      <p:sp>
        <p:nvSpPr>
          <p:cNvPr id="3075" name="Subtitle 2"/>
          <p:cNvSpPr>
            <a:spLocks noGrp="1"/>
          </p:cNvSpPr>
          <p:nvPr>
            <p:ph type="subTitle" idx="1"/>
          </p:nvPr>
        </p:nvSpPr>
        <p:spPr/>
        <p:txBody>
          <a:bodyPr/>
          <a:lstStyle/>
          <a:p>
            <a:pPr eaLnBrk="1" hangingPunct="1"/>
            <a:r>
              <a:rPr lang="en-US" b="1" dirty="0" smtClean="0">
                <a:solidFill>
                  <a:schemeClr val="accent5">
                    <a:lumMod val="10000"/>
                  </a:schemeClr>
                </a:solidFill>
              </a:rPr>
              <a:t>ONLINE MEETING </a:t>
            </a:r>
          </a:p>
          <a:p>
            <a:pPr eaLnBrk="1" hangingPunct="1"/>
            <a:r>
              <a:rPr lang="en-US" b="1" dirty="0" smtClean="0">
                <a:solidFill>
                  <a:schemeClr val="accent5">
                    <a:lumMod val="10000"/>
                  </a:schemeClr>
                </a:solidFill>
              </a:rPr>
              <a:t>November 15, 15 PM GMT</a:t>
            </a:r>
          </a:p>
          <a:p>
            <a:pPr eaLnBrk="1" hangingPunct="1"/>
            <a:endParaRPr lang="ru-RU" dirty="0" smtClean="0">
              <a:solidFill>
                <a:schemeClr val="accent5">
                  <a:lumMod val="1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687669" cy="572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391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561" y="1772816"/>
            <a:ext cx="8792863" cy="323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802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Themes/Projects </a:t>
            </a:r>
            <a:br>
              <a:rPr lang="en-US" dirty="0" smtClean="0"/>
            </a:br>
            <a:r>
              <a:rPr lang="en-US" dirty="0" smtClean="0"/>
              <a:t>for </a:t>
            </a:r>
            <a:r>
              <a:rPr lang="en-US" dirty="0" smtClean="0"/>
              <a:t>the cooperation</a:t>
            </a:r>
            <a:endParaRPr lang="ru-RU" dirty="0"/>
          </a:p>
        </p:txBody>
      </p:sp>
      <p:sp>
        <p:nvSpPr>
          <p:cNvPr id="3" name="Объект 2"/>
          <p:cNvSpPr>
            <a:spLocks noGrp="1"/>
          </p:cNvSpPr>
          <p:nvPr>
            <p:ph idx="1"/>
          </p:nvPr>
        </p:nvSpPr>
        <p:spPr>
          <a:xfrm>
            <a:off x="395536" y="1268760"/>
            <a:ext cx="8229600" cy="4525963"/>
          </a:xfrm>
        </p:spPr>
        <p:txBody>
          <a:bodyPr/>
          <a:lstStyle/>
          <a:p>
            <a:r>
              <a:rPr lang="en-US" b="1" dirty="0" smtClean="0">
                <a:solidFill>
                  <a:srgbClr val="C00000"/>
                </a:solidFill>
              </a:rPr>
              <a:t>Science Diplomacy</a:t>
            </a:r>
          </a:p>
          <a:p>
            <a:r>
              <a:rPr lang="en-US" b="1" dirty="0" smtClean="0">
                <a:solidFill>
                  <a:srgbClr val="C00000"/>
                </a:solidFill>
              </a:rPr>
              <a:t>History of Physics </a:t>
            </a:r>
            <a:endParaRPr lang="en-US" b="1" dirty="0" smtClean="0">
              <a:solidFill>
                <a:srgbClr val="C00000"/>
              </a:solidFill>
            </a:endParaRPr>
          </a:p>
          <a:p>
            <a:r>
              <a:rPr lang="en-US" b="1" dirty="0" smtClean="0">
                <a:solidFill>
                  <a:srgbClr val="C00000"/>
                </a:solidFill>
              </a:rPr>
              <a:t>Gender Studies</a:t>
            </a:r>
          </a:p>
          <a:p>
            <a:r>
              <a:rPr lang="en-US" b="1" dirty="0" smtClean="0">
                <a:solidFill>
                  <a:srgbClr val="C00000"/>
                </a:solidFill>
              </a:rPr>
              <a:t>International Cooperation</a:t>
            </a:r>
          </a:p>
          <a:p>
            <a:r>
              <a:rPr lang="en-US" b="1" dirty="0" smtClean="0">
                <a:solidFill>
                  <a:srgbClr val="C00000"/>
                </a:solidFill>
              </a:rPr>
              <a:t>History of </a:t>
            </a:r>
            <a:r>
              <a:rPr lang="en-US" b="1" dirty="0">
                <a:solidFill>
                  <a:srgbClr val="C00000"/>
                </a:solidFill>
              </a:rPr>
              <a:t>Professional Associations/International Union of the History and Philosophy of Science, Division of History of Science and Technology (IUHPS/DHST) /Russian </a:t>
            </a:r>
            <a:r>
              <a:rPr lang="en-US" b="1" dirty="0" err="1">
                <a:solidFill>
                  <a:srgbClr val="C00000"/>
                </a:solidFill>
              </a:rPr>
              <a:t>Pugwash</a:t>
            </a:r>
            <a:r>
              <a:rPr lang="en-US" b="1" dirty="0">
                <a:solidFill>
                  <a:srgbClr val="C00000"/>
                </a:solidFill>
              </a:rPr>
              <a:t> </a:t>
            </a:r>
            <a:r>
              <a:rPr lang="en-US" b="1" dirty="0" smtClean="0">
                <a:solidFill>
                  <a:srgbClr val="C00000"/>
                </a:solidFill>
              </a:rPr>
              <a:t>Committee</a:t>
            </a:r>
            <a:endParaRPr lang="ru-RU" dirty="0"/>
          </a:p>
        </p:txBody>
      </p:sp>
    </p:spTree>
    <p:extLst>
      <p:ext uri="{BB962C8B-B14F-4D97-AF65-F5344CB8AC3E}">
        <p14:creationId xmlns:p14="http://schemas.microsoft.com/office/powerpoint/2010/main" val="3826764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15.00-15.10</a:t>
            </a:r>
            <a:br>
              <a:rPr lang="en-US" dirty="0"/>
            </a:br>
            <a:endParaRPr lang="ru-RU" dirty="0"/>
          </a:p>
        </p:txBody>
      </p:sp>
      <p:sp>
        <p:nvSpPr>
          <p:cNvPr id="3" name="Объект 2"/>
          <p:cNvSpPr>
            <a:spLocks noGrp="1"/>
          </p:cNvSpPr>
          <p:nvPr>
            <p:ph idx="1"/>
          </p:nvPr>
        </p:nvSpPr>
        <p:spPr>
          <a:xfrm>
            <a:off x="395536" y="980728"/>
            <a:ext cx="8291264" cy="5145435"/>
          </a:xfrm>
        </p:spPr>
        <p:txBody>
          <a:bodyPr/>
          <a:lstStyle/>
          <a:p>
            <a:r>
              <a:rPr lang="en-US" dirty="0" smtClean="0"/>
              <a:t>Opening </a:t>
            </a:r>
            <a:r>
              <a:rPr lang="en-US" dirty="0"/>
              <a:t>Addresses:</a:t>
            </a:r>
          </a:p>
          <a:p>
            <a:r>
              <a:rPr lang="en-US" dirty="0" smtClean="0"/>
              <a:t>Prof</a:t>
            </a:r>
            <a:r>
              <a:rPr lang="en-US" dirty="0"/>
              <a:t>. Maria </a:t>
            </a:r>
            <a:r>
              <a:rPr lang="en-US" dirty="0" err="1"/>
              <a:t>Rentetzi</a:t>
            </a:r>
            <a:r>
              <a:rPr lang="en-US" dirty="0"/>
              <a:t>, Technical University </a:t>
            </a:r>
            <a:r>
              <a:rPr lang="en-US" dirty="0" smtClean="0"/>
              <a:t>Berlin</a:t>
            </a:r>
          </a:p>
          <a:p>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208" y="2708920"/>
            <a:ext cx="3040732" cy="304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749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476672"/>
            <a:ext cx="7704856" cy="5688632"/>
          </a:xfrm>
        </p:spPr>
        <p:txBody>
          <a:bodyPr/>
          <a:lstStyle/>
          <a:p>
            <a:pPr marL="0" indent="0">
              <a:buNone/>
            </a:pPr>
            <a:r>
              <a:rPr lang="en-US" sz="1600" b="1" dirty="0">
                <a:solidFill>
                  <a:srgbClr val="002060"/>
                </a:solidFill>
              </a:rPr>
              <a:t>Maria </a:t>
            </a:r>
            <a:r>
              <a:rPr lang="en-US" sz="1600" b="1" dirty="0" err="1">
                <a:solidFill>
                  <a:srgbClr val="002060"/>
                </a:solidFill>
              </a:rPr>
              <a:t>Rentetzi</a:t>
            </a:r>
            <a:r>
              <a:rPr lang="en-US" sz="1600" b="1" dirty="0">
                <a:solidFill>
                  <a:srgbClr val="002060"/>
                </a:solidFill>
              </a:rPr>
              <a:t> </a:t>
            </a:r>
            <a:r>
              <a:rPr lang="en-US" sz="1400" b="1" dirty="0">
                <a:solidFill>
                  <a:srgbClr val="002060"/>
                </a:solidFill>
              </a:rPr>
              <a:t>studies the history of nuclear sciences with an emphasis on radioactivity and radiation protection. She earned her B.Sc. in Physics at the University of Thessaloniki and her PhD in Science and Technology Studies at Virginia Tech (VT), U.S.A. She holds an MA in History and Philosophy of Science and Technology from the National Technical University of Athens and an MA in Philosophy from Virginia Tech. She has been recently been a </a:t>
            </a:r>
            <a:r>
              <a:rPr lang="en-US" sz="1400" b="1" dirty="0" err="1">
                <a:solidFill>
                  <a:srgbClr val="002060"/>
                </a:solidFill>
              </a:rPr>
              <a:t>Lise</a:t>
            </a:r>
            <a:r>
              <a:rPr lang="en-US" sz="1400" b="1" dirty="0">
                <a:solidFill>
                  <a:srgbClr val="002060"/>
                </a:solidFill>
              </a:rPr>
              <a:t> Meitner Fellow of the Austrian Science Fund (FWF) at the Institute for Philosophy of the University of Vienna. Her project is entitled "Getting the Radiation Dose Correct: The Politics of Radiation </a:t>
            </a:r>
            <a:r>
              <a:rPr lang="en-US" sz="1400" b="1" dirty="0" err="1">
                <a:solidFill>
                  <a:srgbClr val="002060"/>
                </a:solidFill>
              </a:rPr>
              <a:t>Dosimetry</a:t>
            </a:r>
            <a:r>
              <a:rPr lang="en-US" sz="1400" b="1" dirty="0">
                <a:solidFill>
                  <a:srgbClr val="002060"/>
                </a:solidFill>
              </a:rPr>
              <a:t> and the Role of the International Atomic Energy Agency."  </a:t>
            </a:r>
            <a:r>
              <a:rPr lang="en-US" sz="1400" b="1" dirty="0" err="1">
                <a:solidFill>
                  <a:srgbClr val="002060"/>
                </a:solidFill>
              </a:rPr>
              <a:t>Rentetzi</a:t>
            </a:r>
            <a:r>
              <a:rPr lang="en-US" sz="1400" b="1" dirty="0">
                <a:solidFill>
                  <a:srgbClr val="002060"/>
                </a:solidFill>
              </a:rPr>
              <a:t>  is the author of Trafficking Materials and Gendered Experimental Practices (Columbia, 2007)  http://www.gutenberg-e.org/rentetzi/ and co-editor of three special journal volumes. She has written on the history of radioactivity in Europe and in the US, on the social history of nuclear science in Greece, on gender in the physical sciences and technology; on the architecture of scientific laboratories and the role of mundane objects in the sciences among other things. Her second monograph, Radium Economies (Yale, forthcoming), explores how corporate structures dominated the radium medical and non-medical marketplaces and eliminated the control of academic scientists during the first half of the 20th century. </a:t>
            </a:r>
            <a:r>
              <a:rPr lang="en-US" sz="1400" b="1" dirty="0" err="1">
                <a:solidFill>
                  <a:srgbClr val="002060"/>
                </a:solidFill>
              </a:rPr>
              <a:t>Rentetzi</a:t>
            </a:r>
            <a:r>
              <a:rPr lang="en-US" sz="1400" b="1" dirty="0">
                <a:solidFill>
                  <a:srgbClr val="002060"/>
                </a:solidFill>
              </a:rPr>
              <a:t> is the recipient of the Gutenberg e-prize of the American Historical Association (2003),the Outstanding Dissertation Award in Social Sciences from Virginia Tech (2004) and a Honorific Mention from the International Union of the History and Philosophy of Science, Division of History of Science and Technology (2003). In addition to directing her department (2013-14) and currently directing the Laboratory of History and Philosophy of Science and Technology at the NTUA, </a:t>
            </a:r>
            <a:r>
              <a:rPr lang="en-US" sz="1400" b="1" dirty="0" err="1">
                <a:solidFill>
                  <a:srgbClr val="C00000"/>
                </a:solidFill>
              </a:rPr>
              <a:t>Rentetzi</a:t>
            </a:r>
            <a:r>
              <a:rPr lang="en-US" sz="1400" b="1" dirty="0">
                <a:solidFill>
                  <a:srgbClr val="C00000"/>
                </a:solidFill>
              </a:rPr>
              <a:t>  has been the president of the Commission Women and Gender in Science, Technology, and Medicine, International Union of the History and Philosophy of Science, Division of History of Science and Technology (IUHPS/DHST)</a:t>
            </a:r>
            <a:r>
              <a:rPr lang="en-US" sz="1400" b="1" dirty="0">
                <a:solidFill>
                  <a:srgbClr val="002060"/>
                </a:solidFill>
              </a:rPr>
              <a:t> http://wsc.hypotheses.org/.</a:t>
            </a:r>
            <a:endParaRPr lang="ru-RU" sz="1400" b="1" dirty="0">
              <a:solidFill>
                <a:srgbClr val="002060"/>
              </a:solidFill>
            </a:endParaRPr>
          </a:p>
        </p:txBody>
      </p:sp>
    </p:spTree>
    <p:extLst>
      <p:ext uri="{BB962C8B-B14F-4D97-AF65-F5344CB8AC3E}">
        <p14:creationId xmlns:p14="http://schemas.microsoft.com/office/powerpoint/2010/main" val="1681483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i="1" dirty="0"/>
              <a:t>15.10-15.40</a:t>
            </a:r>
            <a:r>
              <a:rPr lang="en-US" sz="3200" dirty="0"/>
              <a:t/>
            </a:r>
            <a:br>
              <a:rPr lang="en-US" sz="3200" dirty="0"/>
            </a:br>
            <a:r>
              <a:rPr lang="en-US" sz="3200" dirty="0"/>
              <a:t>Keynote speakers from ERC Project:</a:t>
            </a:r>
          </a:p>
        </p:txBody>
      </p:sp>
      <p:sp>
        <p:nvSpPr>
          <p:cNvPr id="3" name="Объект 2"/>
          <p:cNvSpPr>
            <a:spLocks noGrp="1"/>
          </p:cNvSpPr>
          <p:nvPr>
            <p:ph idx="1"/>
          </p:nvPr>
        </p:nvSpPr>
        <p:spPr/>
        <p:txBody>
          <a:bodyPr/>
          <a:lstStyle/>
          <a:p>
            <a:r>
              <a:rPr lang="en-US" sz="1800" dirty="0"/>
              <a:t>Maria </a:t>
            </a:r>
            <a:r>
              <a:rPr lang="en-US" sz="1800" dirty="0" err="1"/>
              <a:t>Rentetzi</a:t>
            </a:r>
            <a:r>
              <a:rPr lang="en-US" sz="1800" dirty="0"/>
              <a:t>, Technical University of Berlin</a:t>
            </a:r>
          </a:p>
          <a:p>
            <a:pPr marL="0" indent="0">
              <a:buNone/>
            </a:pPr>
            <a:r>
              <a:rPr lang="en-US" sz="1800" dirty="0"/>
              <a:t>Living with Radiation: The History of Radiation Protection and the International Atomic Energy Agency</a:t>
            </a:r>
          </a:p>
          <a:p>
            <a:r>
              <a:rPr lang="en-US" sz="1800" dirty="0"/>
              <a:t> </a:t>
            </a:r>
            <a:r>
              <a:rPr lang="en-US" sz="1800" dirty="0" err="1" smtClean="0"/>
              <a:t>Loukas</a:t>
            </a:r>
            <a:r>
              <a:rPr lang="en-US" sz="1800" dirty="0" smtClean="0"/>
              <a:t> </a:t>
            </a:r>
            <a:r>
              <a:rPr lang="en-US" sz="1800" dirty="0" err="1"/>
              <a:t>Freris</a:t>
            </a:r>
            <a:r>
              <a:rPr lang="en-US" sz="1800" dirty="0"/>
              <a:t>, PhD Candidate, Technical University of Berlin</a:t>
            </a:r>
          </a:p>
          <a:p>
            <a:pPr marL="0" indent="0">
              <a:buNone/>
            </a:pPr>
            <a:r>
              <a:rPr lang="en-US" sz="1800" dirty="0"/>
              <a:t>The Introduction of Radiation Protection Rules in Postwar Greece as Part of IAEA’s Collective Expertise</a:t>
            </a:r>
          </a:p>
          <a:p>
            <a:r>
              <a:rPr lang="en-US" sz="1800" dirty="0"/>
              <a:t> </a:t>
            </a:r>
            <a:r>
              <a:rPr lang="en-US" sz="1800" dirty="0" smtClean="0"/>
              <a:t>Irina </a:t>
            </a:r>
            <a:r>
              <a:rPr lang="en-US" sz="1800" dirty="0" err="1"/>
              <a:t>Fedorova</a:t>
            </a:r>
            <a:r>
              <a:rPr lang="en-US" sz="1800" dirty="0"/>
              <a:t>, PhD Candidate, Technical University of Berlin</a:t>
            </a:r>
          </a:p>
          <a:p>
            <a:pPr marL="0" indent="0">
              <a:buNone/>
            </a:pPr>
            <a:r>
              <a:rPr lang="en-US" sz="1800" dirty="0"/>
              <a:t>The Eastern Bloc Countries and the International Atomic Energy Agency: Knowledge Transfer and Radiation Protection</a:t>
            </a:r>
          </a:p>
          <a:p>
            <a:r>
              <a:rPr lang="en-US" sz="1800" dirty="0"/>
              <a:t> </a:t>
            </a:r>
            <a:r>
              <a:rPr lang="en-US" sz="1800" dirty="0" smtClean="0"/>
              <a:t>Elsa-Neumann </a:t>
            </a:r>
            <a:r>
              <a:rPr lang="en-US" sz="1800" dirty="0"/>
              <a:t>Fellow</a:t>
            </a:r>
          </a:p>
          <a:p>
            <a:r>
              <a:rPr lang="en-US" sz="1800" dirty="0"/>
              <a:t>Gabriela </a:t>
            </a:r>
            <a:r>
              <a:rPr lang="en-US" sz="1800" dirty="0" err="1"/>
              <a:t>Radulescu</a:t>
            </a:r>
            <a:r>
              <a:rPr lang="en-US" sz="1800" dirty="0"/>
              <a:t>, PhD Candidate, Technical University of Berlin</a:t>
            </a:r>
          </a:p>
          <a:p>
            <a:pPr marL="0" indent="0">
              <a:buNone/>
            </a:pPr>
            <a:r>
              <a:rPr lang="en-US" sz="1800" dirty="0"/>
              <a:t>Communication with (Extra)Terrestrial Intelligence: Science Diplomacy during the Cold War (1960-1976)</a:t>
            </a:r>
          </a:p>
          <a:p>
            <a:pPr marL="0" indent="0">
              <a:buNone/>
            </a:pPr>
            <a:endParaRPr lang="ru-RU" dirty="0"/>
          </a:p>
        </p:txBody>
      </p:sp>
    </p:spTree>
    <p:extLst>
      <p:ext uri="{BB962C8B-B14F-4D97-AF65-F5344CB8AC3E}">
        <p14:creationId xmlns:p14="http://schemas.microsoft.com/office/powerpoint/2010/main" val="2961473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i="1" dirty="0"/>
              <a:t>15.40-16.00 </a:t>
            </a:r>
            <a:r>
              <a:rPr lang="en-US" sz="2800" dirty="0"/>
              <a:t/>
            </a:r>
            <a:br>
              <a:rPr lang="en-US" sz="2800" dirty="0"/>
            </a:br>
            <a:r>
              <a:rPr lang="en-US" sz="2800" dirty="0"/>
              <a:t>Keynote speakers from IHST </a:t>
            </a:r>
            <a:r>
              <a:rPr lang="en-US" sz="2800" dirty="0" smtClean="0"/>
              <a:t>RAS</a:t>
            </a:r>
            <a:r>
              <a:rPr lang="ru-RU" sz="2800" dirty="0" smtClean="0"/>
              <a:t>:</a:t>
            </a:r>
            <a:endParaRPr lang="en-US" sz="2800" dirty="0"/>
          </a:p>
        </p:txBody>
      </p:sp>
      <p:sp>
        <p:nvSpPr>
          <p:cNvPr id="3" name="Объект 2"/>
          <p:cNvSpPr>
            <a:spLocks noGrp="1"/>
          </p:cNvSpPr>
          <p:nvPr>
            <p:ph idx="1"/>
          </p:nvPr>
        </p:nvSpPr>
        <p:spPr/>
        <p:txBody>
          <a:bodyPr/>
          <a:lstStyle/>
          <a:p>
            <a:r>
              <a:rPr lang="en-US" sz="2400" dirty="0" smtClean="0"/>
              <a:t>Vladimir </a:t>
            </a:r>
            <a:r>
              <a:rPr lang="en-US" sz="2400" dirty="0"/>
              <a:t>P. </a:t>
            </a:r>
            <a:r>
              <a:rPr lang="en-US" sz="2400" dirty="0" err="1"/>
              <a:t>Vizgin</a:t>
            </a:r>
            <a:r>
              <a:rPr lang="en-US" sz="2400" dirty="0"/>
              <a:t>, Department of History of Physics and Mechanics, IHST RAS</a:t>
            </a:r>
          </a:p>
          <a:p>
            <a:r>
              <a:rPr lang="en-US" sz="2400" dirty="0"/>
              <a:t> </a:t>
            </a:r>
            <a:r>
              <a:rPr lang="en-US" sz="2400" dirty="0" smtClean="0"/>
              <a:t>Boris </a:t>
            </a:r>
            <a:r>
              <a:rPr lang="en-US" sz="2400" dirty="0"/>
              <a:t>B. </a:t>
            </a:r>
            <a:r>
              <a:rPr lang="en-US" sz="2400" dirty="0" err="1"/>
              <a:t>Diakov</a:t>
            </a:r>
            <a:r>
              <a:rPr lang="en-US" sz="2400" dirty="0"/>
              <a:t>, Sector of Social and Cognitive Problems of Science, IHST RAS, St Petersburg Branch</a:t>
            </a:r>
          </a:p>
          <a:p>
            <a:r>
              <a:rPr lang="en-US" sz="2400" dirty="0"/>
              <a:t> </a:t>
            </a:r>
            <a:r>
              <a:rPr lang="en-US" sz="2400" dirty="0" smtClean="0"/>
              <a:t>Olga </a:t>
            </a:r>
            <a:r>
              <a:rPr lang="en-US" sz="2400" dirty="0"/>
              <a:t>A. </a:t>
            </a:r>
            <a:r>
              <a:rPr lang="en-US" sz="2400" dirty="0" err="1"/>
              <a:t>Valkova</a:t>
            </a:r>
            <a:r>
              <a:rPr lang="en-US" sz="2400" dirty="0"/>
              <a:t>,  Department of Historiography and Source Study of the History of Science </a:t>
            </a:r>
            <a:r>
              <a:rPr lang="en-US" sz="2400" dirty="0" smtClean="0"/>
              <a:t>and Technology</a:t>
            </a:r>
            <a:r>
              <a:rPr lang="en-US" sz="2400" dirty="0"/>
              <a:t>, IHST RAS</a:t>
            </a:r>
          </a:p>
          <a:p>
            <a:r>
              <a:rPr lang="en-US" sz="2400" dirty="0" smtClean="0"/>
              <a:t> Sergey V. </a:t>
            </a:r>
            <a:r>
              <a:rPr lang="en-US" sz="2400" dirty="0" err="1" smtClean="0"/>
              <a:t>Shalimov</a:t>
            </a:r>
            <a:r>
              <a:rPr lang="en-US" sz="2400" dirty="0" smtClean="0"/>
              <a:t>, IHST RAS, St Petersburg Branch</a:t>
            </a:r>
          </a:p>
          <a:p>
            <a:pPr marL="0" indent="0">
              <a:buNone/>
            </a:pPr>
            <a:r>
              <a:rPr lang="en-US" sz="2000" dirty="0"/>
              <a:t> </a:t>
            </a:r>
          </a:p>
          <a:p>
            <a:r>
              <a:rPr lang="en-US" sz="2000" b="1" i="1" dirty="0"/>
              <a:t>16.00-16.30</a:t>
            </a:r>
            <a:r>
              <a:rPr lang="en-US" sz="2000" dirty="0"/>
              <a:t> Discussion/Closing Remarks</a:t>
            </a:r>
          </a:p>
        </p:txBody>
      </p:sp>
    </p:spTree>
    <p:extLst>
      <p:ext uri="{BB962C8B-B14F-4D97-AF65-F5344CB8AC3E}">
        <p14:creationId xmlns:p14="http://schemas.microsoft.com/office/powerpoint/2010/main" val="2797278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Шаблон оформления 'По вертикали и горизонтали'">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3">
        <a:dk1>
          <a:srgbClr val="006666"/>
        </a:dk1>
        <a:lt1>
          <a:srgbClr val="FFFFFF"/>
        </a:lt1>
        <a:dk2>
          <a:srgbClr val="5E761C"/>
        </a:dk2>
        <a:lt2>
          <a:srgbClr val="777777"/>
        </a:lt2>
        <a:accent1>
          <a:srgbClr val="D5F470"/>
        </a:accent1>
        <a:accent2>
          <a:srgbClr val="EDCCFB"/>
        </a:accent2>
        <a:accent3>
          <a:srgbClr val="FFFFFF"/>
        </a:accent3>
        <a:accent4>
          <a:srgbClr val="005656"/>
        </a:accent4>
        <a:accent5>
          <a:srgbClr val="E7F8BB"/>
        </a:accent5>
        <a:accent6>
          <a:srgbClr val="D7B9E3"/>
        </a:accent6>
        <a:hlink>
          <a:srgbClr val="FF9933"/>
        </a:hlink>
        <a:folHlink>
          <a:srgbClr val="B2B2B2"/>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808080"/>
        </a:lt2>
        <a:accent1>
          <a:srgbClr val="D5F470"/>
        </a:accent1>
        <a:accent2>
          <a:srgbClr val="EDC9FB"/>
        </a:accent2>
        <a:accent3>
          <a:srgbClr val="FFFFFF"/>
        </a:accent3>
        <a:accent4>
          <a:srgbClr val="000000"/>
        </a:accent4>
        <a:accent5>
          <a:srgbClr val="E7F8BB"/>
        </a:accent5>
        <a:accent6>
          <a:srgbClr val="D7B6E3"/>
        </a:accent6>
        <a:hlink>
          <a:srgbClr val="BFC3FD"/>
        </a:hlink>
        <a:folHlink>
          <a:srgbClr val="B2B2B2"/>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6600"/>
        </a:dk2>
        <a:lt2>
          <a:srgbClr val="808080"/>
        </a:lt2>
        <a:accent1>
          <a:srgbClr val="FF6237"/>
        </a:accent1>
        <a:accent2>
          <a:srgbClr val="5F7BF1"/>
        </a:accent2>
        <a:accent3>
          <a:srgbClr val="FFFFFF"/>
        </a:accent3>
        <a:accent4>
          <a:srgbClr val="000000"/>
        </a:accent4>
        <a:accent5>
          <a:srgbClr val="FFB7AE"/>
        </a:accent5>
        <a:accent6>
          <a:srgbClr val="556FDA"/>
        </a:accent6>
        <a:hlink>
          <a:srgbClr val="15DF1F"/>
        </a:hlink>
        <a:folHlink>
          <a:srgbClr val="B2B2B2"/>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663300"/>
        </a:dk2>
        <a:lt2>
          <a:srgbClr val="808080"/>
        </a:lt2>
        <a:accent1>
          <a:srgbClr val="76C082"/>
        </a:accent1>
        <a:accent2>
          <a:srgbClr val="E3B06D"/>
        </a:accent2>
        <a:accent3>
          <a:srgbClr val="FFFFFF"/>
        </a:accent3>
        <a:accent4>
          <a:srgbClr val="000000"/>
        </a:accent4>
        <a:accent5>
          <a:srgbClr val="BDDCC1"/>
        </a:accent5>
        <a:accent6>
          <a:srgbClr val="CE9F62"/>
        </a:accent6>
        <a:hlink>
          <a:srgbClr val="D8EC42"/>
        </a:hlink>
        <a:folHlink>
          <a:srgbClr val="B2B2B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Шаблон оформления 'По вертикали и горизонтали'</Template>
  <TotalTime>555</TotalTime>
  <Words>471</Words>
  <Application>Microsoft Office PowerPoint</Application>
  <PresentationFormat>Экран (4:3)</PresentationFormat>
  <Paragraphs>30</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Шаблон оформления 'По вертикали и горизонтали'</vt:lpstr>
      <vt:lpstr>ERC Consolidator Grant Agreement No770548 </vt:lpstr>
      <vt:lpstr>Презентация PowerPoint</vt:lpstr>
      <vt:lpstr>Презентация PowerPoint</vt:lpstr>
      <vt:lpstr>Themes/Projects  for the cooperation</vt:lpstr>
      <vt:lpstr>15.00-15.10 </vt:lpstr>
      <vt:lpstr>Презентация PowerPoint</vt:lpstr>
      <vt:lpstr>15.10-15.40 Keynote speakers from ERC Project:</vt:lpstr>
      <vt:lpstr>15.40-16.00  Keynote speakers from IHST RAS: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RC23</dc:title>
  <dc:creator>Simar</dc:creator>
  <cp:lastModifiedBy>Надежда Ащеулова</cp:lastModifiedBy>
  <cp:revision>38</cp:revision>
  <dcterms:created xsi:type="dcterms:W3CDTF">2020-10-12T20:01:29Z</dcterms:created>
  <dcterms:modified xsi:type="dcterms:W3CDTF">2020-11-18T12:55:46Z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TC100690401049</vt:lpwstr>
  </property>
</Properties>
</file>